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55" r:id="rId2"/>
    <p:sldId id="606" r:id="rId3"/>
    <p:sldId id="613" r:id="rId4"/>
    <p:sldId id="628" r:id="rId5"/>
    <p:sldId id="624" r:id="rId6"/>
    <p:sldId id="610" r:id="rId7"/>
    <p:sldId id="618" r:id="rId8"/>
    <p:sldId id="616" r:id="rId9"/>
    <p:sldId id="630" r:id="rId10"/>
    <p:sldId id="614" r:id="rId11"/>
    <p:sldId id="619" r:id="rId12"/>
    <p:sldId id="629" r:id="rId13"/>
    <p:sldId id="598" r:id="rId14"/>
    <p:sldId id="612" r:id="rId15"/>
  </p:sldIdLst>
  <p:sldSz cx="24384000" cy="13716000"/>
  <p:notesSz cx="7010400" cy="9296400"/>
  <p:custDataLst>
    <p:tags r:id="rId18"/>
  </p:custDataLst>
  <p:defaultTextStyle>
    <a:defPPr>
      <a:defRPr lang="en-US"/>
    </a:defPPr>
    <a:lvl1pPr algn="l" defTabSz="1828800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914400" indent="-457200" algn="l" defTabSz="1828800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828800" indent="-914400" algn="l" defTabSz="1828800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2743200" indent="-1371600" algn="l" defTabSz="1828800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3657600" indent="-1828800" algn="l" defTabSz="1828800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C7B19DFA-913C-4E24-923E-F98E1F1D79CD}">
          <p14:sldIdLst>
            <p14:sldId id="555"/>
            <p14:sldId id="606"/>
            <p14:sldId id="613"/>
            <p14:sldId id="628"/>
            <p14:sldId id="624"/>
            <p14:sldId id="610"/>
            <p14:sldId id="618"/>
            <p14:sldId id="616"/>
            <p14:sldId id="630"/>
            <p14:sldId id="614"/>
            <p14:sldId id="619"/>
            <p14:sldId id="629"/>
            <p14:sldId id="598"/>
            <p14:sldId id="6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011"/>
    <a:srgbClr val="0033CC"/>
    <a:srgbClr val="FFFF00"/>
    <a:srgbClr val="CC00CC"/>
    <a:srgbClr val="B28A6B"/>
    <a:srgbClr val="FBEF03"/>
    <a:srgbClr val="6E8EB7"/>
    <a:srgbClr val="FF0000"/>
    <a:srgbClr val="FFC000"/>
    <a:srgbClr val="F6C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0" autoAdjust="0"/>
    <p:restoredTop sz="79167" autoAdjust="0"/>
  </p:normalViewPr>
  <p:slideViewPr>
    <p:cSldViewPr snapToObjects="1">
      <p:cViewPr varScale="1">
        <p:scale>
          <a:sx n="36" d="100"/>
          <a:sy n="36" d="100"/>
        </p:scale>
        <p:origin x="1272" y="66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338"/>
    </p:cViewPr>
  </p:sorterViewPr>
  <p:notesViewPr>
    <p:cSldViewPr snapToObjects="1">
      <p:cViewPr varScale="1">
        <p:scale>
          <a:sx n="84" d="100"/>
          <a:sy n="84" d="100"/>
        </p:scale>
        <p:origin x="-1884" y="-78"/>
      </p:cViewPr>
      <p:guideLst>
        <p:guide orient="horz" pos="2928"/>
        <p:guide pos="2208"/>
      </p:guideLst>
    </p:cSldViewPr>
  </p:notes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gnitta, Timothy (DOA)" userId="081a05ff-168f-49ea-b0e5-42d287ffdd3c" providerId="ADAL" clId="{60DD272C-B369-48C8-8A1E-62FDD7C7D82B}"/>
    <pc:docChg chg="custSel modSld">
      <pc:chgData name="Stagnitta, Timothy (DOA)" userId="081a05ff-168f-49ea-b0e5-42d287ffdd3c" providerId="ADAL" clId="{60DD272C-B369-48C8-8A1E-62FDD7C7D82B}" dt="2022-10-17T19:16:09.279" v="1" actId="20577"/>
      <pc:docMkLst>
        <pc:docMk/>
      </pc:docMkLst>
      <pc:sldChg chg="modSp mod">
        <pc:chgData name="Stagnitta, Timothy (DOA)" userId="081a05ff-168f-49ea-b0e5-42d287ffdd3c" providerId="ADAL" clId="{60DD272C-B369-48C8-8A1E-62FDD7C7D82B}" dt="2022-10-17T19:11:37.205" v="0" actId="33524"/>
        <pc:sldMkLst>
          <pc:docMk/>
          <pc:sldMk cId="2466586556" sldId="613"/>
        </pc:sldMkLst>
        <pc:spChg chg="mod">
          <ac:chgData name="Stagnitta, Timothy (DOA)" userId="081a05ff-168f-49ea-b0e5-42d287ffdd3c" providerId="ADAL" clId="{60DD272C-B369-48C8-8A1E-62FDD7C7D82B}" dt="2022-10-17T19:11:37.205" v="0" actId="33524"/>
          <ac:spMkLst>
            <pc:docMk/>
            <pc:sldMk cId="2466586556" sldId="613"/>
            <ac:spMk id="5" creationId="{00000000-0000-0000-0000-000000000000}"/>
          </ac:spMkLst>
        </pc:spChg>
      </pc:sldChg>
      <pc:sldChg chg="modSp mod">
        <pc:chgData name="Stagnitta, Timothy (DOA)" userId="081a05ff-168f-49ea-b0e5-42d287ffdd3c" providerId="ADAL" clId="{60DD272C-B369-48C8-8A1E-62FDD7C7D82B}" dt="2022-10-17T19:16:09.279" v="1" actId="20577"/>
        <pc:sldMkLst>
          <pc:docMk/>
          <pc:sldMk cId="3201493898" sldId="630"/>
        </pc:sldMkLst>
        <pc:spChg chg="mod">
          <ac:chgData name="Stagnitta, Timothy (DOA)" userId="081a05ff-168f-49ea-b0e5-42d287ffdd3c" providerId="ADAL" clId="{60DD272C-B369-48C8-8A1E-62FDD7C7D82B}" dt="2022-10-17T19:16:09.279" v="1" actId="20577"/>
          <ac:spMkLst>
            <pc:docMk/>
            <pc:sldMk cId="3201493898" sldId="630"/>
            <ac:spMk id="6" creationId="{04AD3D6D-7D57-8E8C-AE52-73087EC3477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6887" cy="465138"/>
          </a:xfrm>
          <a:prstGeom prst="rect">
            <a:avLst/>
          </a:prstGeom>
        </p:spPr>
        <p:txBody>
          <a:bodyPr vert="horz" lIns="93154" tIns="46578" rIns="93154" bIns="4657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2"/>
            <a:ext cx="3036887" cy="465138"/>
          </a:xfrm>
          <a:prstGeom prst="rect">
            <a:avLst/>
          </a:prstGeom>
        </p:spPr>
        <p:txBody>
          <a:bodyPr vert="horz" lIns="93154" tIns="46578" rIns="93154" bIns="4657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EA4E83-FB8E-4C87-8E27-AE209D9AE3F0}" type="datetimeFigureOut">
              <a:rPr lang="en-US"/>
              <a:pPr>
                <a:defRPr/>
              </a:pPr>
              <a:t>10/17/2022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7"/>
            <a:ext cx="3036887" cy="465138"/>
          </a:xfrm>
          <a:prstGeom prst="rect">
            <a:avLst/>
          </a:prstGeom>
        </p:spPr>
        <p:txBody>
          <a:bodyPr vert="horz" lIns="93154" tIns="46578" rIns="93154" bIns="4657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7"/>
            <a:ext cx="3036887" cy="465138"/>
          </a:xfrm>
          <a:prstGeom prst="rect">
            <a:avLst/>
          </a:prstGeom>
        </p:spPr>
        <p:txBody>
          <a:bodyPr vert="horz" wrap="square" lIns="93154" tIns="46578" rIns="93154" bIns="465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708201E-1246-46EF-8ED3-537A448736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406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6887" cy="465138"/>
          </a:xfrm>
          <a:prstGeom prst="rect">
            <a:avLst/>
          </a:prstGeom>
        </p:spPr>
        <p:txBody>
          <a:bodyPr vert="horz" lIns="93154" tIns="46578" rIns="93154" bIns="4657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2"/>
            <a:ext cx="3036887" cy="465138"/>
          </a:xfrm>
          <a:prstGeom prst="rect">
            <a:avLst/>
          </a:prstGeom>
        </p:spPr>
        <p:txBody>
          <a:bodyPr vert="horz" lIns="93154" tIns="46578" rIns="93154" bIns="4657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905380-160C-42BF-A5D9-E720CE70BF82}" type="datetimeFigureOut">
              <a:rPr lang="en-US"/>
              <a:pPr>
                <a:defRPr/>
              </a:pPr>
              <a:t>10/17/2022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4" tIns="46578" rIns="93154" bIns="4657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91" y="4414838"/>
            <a:ext cx="5610225" cy="4183062"/>
          </a:xfrm>
          <a:prstGeom prst="rect">
            <a:avLst/>
          </a:prstGeom>
        </p:spPr>
        <p:txBody>
          <a:bodyPr vert="horz" lIns="93154" tIns="46578" rIns="93154" bIns="4657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7"/>
            <a:ext cx="3036887" cy="465138"/>
          </a:xfrm>
          <a:prstGeom prst="rect">
            <a:avLst/>
          </a:prstGeom>
        </p:spPr>
        <p:txBody>
          <a:bodyPr vert="horz" lIns="93154" tIns="46578" rIns="93154" bIns="4657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7"/>
            <a:ext cx="3036887" cy="465138"/>
          </a:xfrm>
          <a:prstGeom prst="rect">
            <a:avLst/>
          </a:prstGeom>
        </p:spPr>
        <p:txBody>
          <a:bodyPr vert="horz" wrap="square" lIns="93154" tIns="46578" rIns="93154" bIns="465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710E99-5D1B-499D-A891-DAE29D9D16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4971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191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2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686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97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574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416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8695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907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102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089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968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416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600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10E99-5D1B-499D-A891-DAE29D9D161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68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1097280" y="1280160"/>
            <a:ext cx="15856795" cy="640080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45720" rtlCol="0" anchor="ctr"/>
          <a:lstStyle/>
          <a:p>
            <a:pPr algn="l"/>
            <a:endParaRPr lang="en-US" sz="3800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243840" y="182880"/>
            <a:ext cx="23896320" cy="109728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1680" tIns="0" bIns="18288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243840" y="12984480"/>
            <a:ext cx="11948160" cy="548640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0" rIns="0" bIns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845B46B-8D13-4A19-943A-D7A69EC303B0}" type="datetime8">
              <a:rPr lang="en-US" sz="2400" b="0" smtClean="0"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10/17/2022 3:11 PM</a:t>
            </a:fld>
            <a:endParaRPr lang="en-US" sz="2400" b="0" dirty="0"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2192000" y="12984480"/>
            <a:ext cx="11948160" cy="548640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0" rIns="365760" bIns="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dirty="0"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www.weather.gov/box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243840" y="1280160"/>
            <a:ext cx="853440" cy="640080"/>
          </a:xfrm>
          <a:prstGeom prst="rect">
            <a:avLst/>
          </a:prstGeom>
          <a:solidFill>
            <a:srgbClr val="B28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8" name="Rectangle 27"/>
          <p:cNvSpPr/>
          <p:nvPr userDrawn="1"/>
        </p:nvSpPr>
        <p:spPr>
          <a:xfrm>
            <a:off x="15849600" y="182880"/>
            <a:ext cx="8290559" cy="173736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7744966" y="426052"/>
            <a:ext cx="63326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abic Typesetting" panose="03020402040406030203" pitchFamily="66" charset="-78"/>
              </a:rPr>
              <a:t>Boston/Norton MA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8350968" y="1256453"/>
            <a:ext cx="5120640" cy="523220"/>
          </a:xfrm>
          <a:prstGeom prst="rect">
            <a:avLst/>
          </a:prstGeom>
          <a:noFill/>
        </p:spPr>
        <p:txBody>
          <a:bodyPr wrap="square" lIns="13716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abic Typesetting" panose="03020402040406030203" pitchFamily="66" charset="-78"/>
              </a:rPr>
              <a:t>WEATHER FORECAST OFFICE</a:t>
            </a:r>
          </a:p>
        </p:txBody>
      </p:sp>
      <p:pic>
        <p:nvPicPr>
          <p:cNvPr id="13" name="Picture 1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7938" y="274320"/>
            <a:ext cx="155448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0630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99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</p:sldLayoutIdLst>
  <p:txStyles>
    <p:titleStyle>
      <a:lvl1pPr algn="ctr" defTabSz="1828800" rtl="0" eaLnBrk="0" fontAlgn="base" hangingPunct="0"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685800" indent="-6858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363200" y="-1"/>
            <a:ext cx="3657600" cy="3302709"/>
            <a:chOff x="9989471" y="-1"/>
            <a:chExt cx="4343400" cy="5029203"/>
          </a:xfrm>
        </p:grpSpPr>
        <p:sp>
          <p:nvSpPr>
            <p:cNvPr id="7" name="Rectangle 6"/>
            <p:cNvSpPr/>
            <p:nvPr/>
          </p:nvSpPr>
          <p:spPr>
            <a:xfrm>
              <a:off x="9989472" y="-1"/>
              <a:ext cx="4343399" cy="306344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Delay 7"/>
            <p:cNvSpPr/>
            <p:nvPr/>
          </p:nvSpPr>
          <p:spPr>
            <a:xfrm rot="5400000">
              <a:off x="10327203" y="1023534"/>
              <a:ext cx="3667936" cy="4343400"/>
            </a:xfrm>
            <a:prstGeom prst="flowChartDelay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798" y="135262"/>
            <a:ext cx="2996658" cy="2996658"/>
          </a:xfrm>
          <a:prstGeom prst="rect">
            <a:avLst/>
          </a:prstGeom>
        </p:spPr>
      </p:pic>
      <p:sp>
        <p:nvSpPr>
          <p:cNvPr id="10" name="StormName"/>
          <p:cNvSpPr/>
          <p:nvPr/>
        </p:nvSpPr>
        <p:spPr>
          <a:xfrm>
            <a:off x="796559" y="3657600"/>
            <a:ext cx="22797732" cy="3033574"/>
          </a:xfrm>
          <a:prstGeom prst="rect">
            <a:avLst/>
          </a:prstGeom>
          <a:noFill/>
          <a:ln w="127000" cmpd="sng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100" dirty="0">
                <a:solidFill>
                  <a:schemeClr val="tx2"/>
                </a:solidFill>
                <a:latin typeface="Gill Sans MT" panose="020B0502020104020203" pitchFamily="34" charset="0"/>
              </a:rPr>
              <a:t> RI Drought Steering Committee</a:t>
            </a:r>
          </a:p>
          <a:p>
            <a:pPr algn="ctr"/>
            <a:r>
              <a:rPr lang="en-US" sz="11100" dirty="0">
                <a:solidFill>
                  <a:schemeClr val="tx2"/>
                </a:solidFill>
                <a:latin typeface="Gill Sans MT" panose="020B0502020104020203" pitchFamily="34" charset="0"/>
              </a:rPr>
              <a:t>NWS Update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12984480"/>
            <a:ext cx="11887200" cy="548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0" rIns="0" b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0" y="12984480"/>
            <a:ext cx="11887200" cy="548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0" rIns="365760" bIns="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ill Sans MT" panose="020B0502020104020203" pitchFamily="34" charset="0"/>
              </a:rPr>
              <a:t>www.weather.gov/box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56485" y="7612380"/>
            <a:ext cx="116586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2"/>
                </a:solidFill>
                <a:latin typeface="Gill Sans MT" panose="020B0502020104020203" pitchFamily="34" charset="0"/>
              </a:rPr>
              <a:t>Tuesday October 18</a:t>
            </a:r>
            <a:r>
              <a:rPr lang="en-US" sz="6600" baseline="30000" dirty="0">
                <a:solidFill>
                  <a:schemeClr val="tx2"/>
                </a:solidFill>
                <a:latin typeface="Gill Sans MT" panose="020B0502020104020203" pitchFamily="34" charset="0"/>
              </a:rPr>
              <a:t>th</a:t>
            </a:r>
            <a:r>
              <a:rPr lang="en-US" sz="6600" dirty="0">
                <a:solidFill>
                  <a:schemeClr val="tx2"/>
                </a:solidFill>
                <a:latin typeface="Gill Sans MT" panose="020B0502020104020203" pitchFamily="34" charset="0"/>
              </a:rPr>
              <a:t> 2022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68" y="13030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416154" y="13048489"/>
            <a:ext cx="17748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solidFill>
                  <a:schemeClr val="bg1"/>
                </a:solidFill>
                <a:latin typeface="Gill Sans MT" panose="020B0502020104020203" pitchFamily="34" charset="0"/>
              </a:rPr>
              <a:t>NWSBoston</a:t>
            </a:r>
            <a:endParaRPr lang="en-US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68" y="12847320"/>
            <a:ext cx="822960" cy="822960"/>
          </a:xfrm>
          <a:prstGeom prst="rect">
            <a:avLst/>
          </a:prstGeom>
        </p:spPr>
      </p:pic>
      <p:sp>
        <p:nvSpPr>
          <p:cNvPr id="17" name="BriefTime"/>
          <p:cNvSpPr/>
          <p:nvPr/>
        </p:nvSpPr>
        <p:spPr>
          <a:xfrm>
            <a:off x="7609036" y="6795719"/>
            <a:ext cx="9165928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  <p:sp>
        <p:nvSpPr>
          <p:cNvPr id="19" name="Briefer"/>
          <p:cNvSpPr/>
          <p:nvPr/>
        </p:nvSpPr>
        <p:spPr>
          <a:xfrm>
            <a:off x="3044254" y="9269730"/>
            <a:ext cx="18291746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i="1" dirty="0">
                <a:solidFill>
                  <a:schemeClr val="tx2"/>
                </a:solidFill>
                <a:latin typeface="Gill Sans MT" panose="020B0502020104020203" pitchFamily="34" charset="0"/>
              </a:rPr>
              <a:t>Prepared by:   National Weather Service Boston/Norton, MA</a:t>
            </a:r>
          </a:p>
        </p:txBody>
      </p:sp>
    </p:spTree>
    <p:extLst>
      <p:ext uri="{BB962C8B-B14F-4D97-AF65-F5344CB8AC3E}">
        <p14:creationId xmlns:p14="http://schemas.microsoft.com/office/powerpoint/2010/main" val="159682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7602200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Drought Indices from RI Water 2030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1B8B44-A745-2F05-A205-869474B2A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587" y="2057400"/>
            <a:ext cx="19832826" cy="109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5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5206727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September 2022 Rainfall and Departure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6761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Gill Sans MT" panose="020B0502020104020203" pitchFamily="34" charset="0"/>
              </a:rPr>
              <a:t>Generally, 5 to 8 inches across RI with isolated higher and lower amounts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" y="2767875"/>
            <a:ext cx="10750198" cy="9805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767875"/>
            <a:ext cx="11012522" cy="994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86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6543247" cy="1015663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August and June-August Percent of Normal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293205"/>
            <a:ext cx="10972800" cy="10119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334769"/>
            <a:ext cx="10972800" cy="981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7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3974"/>
            <a:ext cx="15491460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Rainfall Profile: Providence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Gill Sans MT" panose="020B0502020104020203" pitchFamily="34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311978"/>
            <a:ext cx="14240396" cy="93262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F8204E-A033-6548-8D43-E8EE2ED76918}"/>
              </a:ext>
            </a:extLst>
          </p:cNvPr>
          <p:cNvSpPr txBox="1"/>
          <p:nvPr/>
        </p:nvSpPr>
        <p:spPr>
          <a:xfrm>
            <a:off x="163830" y="5257800"/>
            <a:ext cx="9067800" cy="2286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Green line shows 2022 Rainfall accumulation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Brown line shows “normal” rainfall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Blue and Red Lines show highest and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 lowest rainfall years respectively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AE8D0E-F9CA-6164-61ED-ADF648DE9A0D}"/>
              </a:ext>
            </a:extLst>
          </p:cNvPr>
          <p:cNvSpPr txBox="1"/>
          <p:nvPr/>
        </p:nvSpPr>
        <p:spPr>
          <a:xfrm>
            <a:off x="10431780" y="4297506"/>
            <a:ext cx="8161020" cy="11376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End of September: Deficit sinc</a:t>
            </a: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e April 1st 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Fell from 5.9 inches to 3.98 inches</a:t>
            </a:r>
            <a:endParaRPr lang="en-US" sz="3600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ED8787-DF7E-4868-EB89-1CCC1945AAA9}"/>
              </a:ext>
            </a:extLst>
          </p:cNvPr>
          <p:cNvCxnSpPr>
            <a:cxnSpLocks/>
          </p:cNvCxnSpPr>
          <p:nvPr/>
        </p:nvCxnSpPr>
        <p:spPr>
          <a:xfrm>
            <a:off x="15260782" y="5435204"/>
            <a:ext cx="2189018" cy="2539913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02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688" y="1885042"/>
            <a:ext cx="14793111" cy="111105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82880"/>
            <a:ext cx="14994156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Rainfall Profile: Kingston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Gill Sans MT" panose="020B0502020104020203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C696AA-911C-1CC4-68E7-CF3D3347DC64}"/>
              </a:ext>
            </a:extLst>
          </p:cNvPr>
          <p:cNvSpPr txBox="1"/>
          <p:nvPr/>
        </p:nvSpPr>
        <p:spPr>
          <a:xfrm>
            <a:off x="1084044" y="1151484"/>
            <a:ext cx="14994156" cy="914400"/>
          </a:xfrm>
          <a:prstGeom prst="rect">
            <a:avLst/>
          </a:prstGeom>
          <a:noFill/>
          <a:ln>
            <a:noFill/>
          </a:ln>
        </p:spPr>
        <p:txBody>
          <a:bodyPr wrap="non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Much appreciation to the Kingston RI Cooperative Weather Observers!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AE8D0E-F9CA-6164-61ED-ADF648DE9A0D}"/>
              </a:ext>
            </a:extLst>
          </p:cNvPr>
          <p:cNvSpPr txBox="1"/>
          <p:nvPr/>
        </p:nvSpPr>
        <p:spPr>
          <a:xfrm>
            <a:off x="9677400" y="3023771"/>
            <a:ext cx="9144000" cy="2057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End of </a:t>
            </a: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September:</a:t>
            </a: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 Deficit fell from 5.13 inches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To 3.55 inches since April 1st</a:t>
            </a:r>
            <a:endParaRPr lang="en-US" sz="3600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ED8787-DF7E-4868-EB89-1CCC1945AAA9}"/>
              </a:ext>
            </a:extLst>
          </p:cNvPr>
          <p:cNvCxnSpPr>
            <a:cxnSpLocks/>
          </p:cNvCxnSpPr>
          <p:nvPr/>
        </p:nvCxnSpPr>
        <p:spPr>
          <a:xfrm>
            <a:off x="17353873" y="5128452"/>
            <a:ext cx="1696127" cy="1958148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EF8204E-A033-6548-8D43-E8EE2ED76918}"/>
              </a:ext>
            </a:extLst>
          </p:cNvPr>
          <p:cNvSpPr txBox="1"/>
          <p:nvPr/>
        </p:nvSpPr>
        <p:spPr>
          <a:xfrm>
            <a:off x="163830" y="5257800"/>
            <a:ext cx="9067800" cy="2286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Green line shows 2022 Rainfall accumulation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Brown line shows “normal” rainfall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Blue and Red Lines show highest and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 lowest rainfall years respectively</a:t>
            </a:r>
          </a:p>
        </p:txBody>
      </p:sp>
    </p:spTree>
    <p:extLst>
      <p:ext uri="{BB962C8B-B14F-4D97-AF65-F5344CB8AC3E}">
        <p14:creationId xmlns:p14="http://schemas.microsoft.com/office/powerpoint/2010/main" val="1644683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9" y="2779321"/>
            <a:ext cx="14263390" cy="44590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27709" y="157942"/>
            <a:ext cx="16073503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September and Aug/Sep Rainfall by Region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endParaRPr lang="en-US" dirty="0">
              <a:solidFill>
                <a:schemeClr val="accent4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DCF64D50-25BE-5036-20C9-D8A9B6F97FFC}"/>
              </a:ext>
            </a:extLst>
          </p:cNvPr>
          <p:cNvSpPr/>
          <p:nvPr/>
        </p:nvSpPr>
        <p:spPr>
          <a:xfrm>
            <a:off x="10591800" y="2887302"/>
            <a:ext cx="2621280" cy="4199298"/>
          </a:xfrm>
          <a:prstGeom prst="roundRect">
            <a:avLst/>
          </a:prstGeom>
          <a:noFill/>
          <a:ln w="730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A65ED-3361-B4FB-B16B-21B8E62BA326}"/>
              </a:ext>
            </a:extLst>
          </p:cNvPr>
          <p:cNvSpPr txBox="1"/>
          <p:nvPr/>
        </p:nvSpPr>
        <p:spPr>
          <a:xfrm>
            <a:off x="16306800" y="3429000"/>
            <a:ext cx="5412116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1-month and 2-month cumulative rainfall was near or above normal for all regions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559" y="7426360"/>
            <a:ext cx="13971681" cy="4460839"/>
          </a:xfrm>
          <a:prstGeom prst="rect">
            <a:avLst/>
          </a:prstGeom>
        </p:spPr>
      </p:pic>
      <p:sp>
        <p:nvSpPr>
          <p:cNvPr id="13" name="Rectangle: Rounded Corners 2">
            <a:extLst>
              <a:ext uri="{FF2B5EF4-FFF2-40B4-BE49-F238E27FC236}">
                <a16:creationId xmlns:a16="http://schemas.microsoft.com/office/drawing/2014/main" id="{DCF64D50-25BE-5036-20C9-D8A9B6F97FFC}"/>
              </a:ext>
            </a:extLst>
          </p:cNvPr>
          <p:cNvSpPr/>
          <p:nvPr/>
        </p:nvSpPr>
        <p:spPr>
          <a:xfrm>
            <a:off x="10543309" y="7367179"/>
            <a:ext cx="2286000" cy="4330068"/>
          </a:xfrm>
          <a:prstGeom prst="roundRect">
            <a:avLst/>
          </a:prstGeom>
          <a:noFill/>
          <a:ln w="730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26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2732268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3 and 6-Month Rainfall by Region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endParaRPr lang="en-US" dirty="0">
              <a:solidFill>
                <a:schemeClr val="accent4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932F2C-65FF-65F2-3542-4077863166D7}"/>
              </a:ext>
            </a:extLst>
          </p:cNvPr>
          <p:cNvSpPr txBox="1"/>
          <p:nvPr/>
        </p:nvSpPr>
        <p:spPr>
          <a:xfrm>
            <a:off x="17655539" y="2388155"/>
            <a:ext cx="6016633" cy="5363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Northern and Central East Regions at or above normal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b="1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Central West, Eastern, Southern, and New Shoreham below normal, but not meeting drought advisory criteria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AD3D6D-7D57-8E8C-AE52-73087EC3477A}"/>
              </a:ext>
            </a:extLst>
          </p:cNvPr>
          <p:cNvSpPr txBox="1"/>
          <p:nvPr/>
        </p:nvSpPr>
        <p:spPr>
          <a:xfrm>
            <a:off x="17624396" y="7628204"/>
            <a:ext cx="6709627" cy="5363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6 Month Rainfall now slightly below normal across the state. 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b="1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Precipitation Deficits no longer meeting Drought Advisory Criteria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45" y="1884927"/>
            <a:ext cx="17110842" cy="11035989"/>
          </a:xfrm>
          <a:prstGeom prst="rect">
            <a:avLst/>
          </a:prstGeom>
        </p:spPr>
      </p:pic>
      <p:sp>
        <p:nvSpPr>
          <p:cNvPr id="10" name="Rectangle: Rounded Corners 2">
            <a:extLst>
              <a:ext uri="{FF2B5EF4-FFF2-40B4-BE49-F238E27FC236}">
                <a16:creationId xmlns:a16="http://schemas.microsoft.com/office/drawing/2014/main" id="{DCF64D50-25BE-5036-20C9-D8A9B6F97FFC}"/>
              </a:ext>
            </a:extLst>
          </p:cNvPr>
          <p:cNvSpPr/>
          <p:nvPr/>
        </p:nvSpPr>
        <p:spPr>
          <a:xfrm>
            <a:off x="11620995" y="1926490"/>
            <a:ext cx="2621280" cy="10875109"/>
          </a:xfrm>
          <a:prstGeom prst="roundRect">
            <a:avLst/>
          </a:prstGeom>
          <a:noFill/>
          <a:ln w="730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11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E108CF-D2D4-4E28-94C0-891684F78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52" y="2331005"/>
            <a:ext cx="17318674" cy="101893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82880"/>
            <a:ext cx="11303735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Jul and Aug Rainfall by Region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endParaRPr lang="en-US" dirty="0">
              <a:solidFill>
                <a:schemeClr val="accent4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932F2C-65FF-65F2-3542-4077863166D7}"/>
              </a:ext>
            </a:extLst>
          </p:cNvPr>
          <p:cNvSpPr txBox="1"/>
          <p:nvPr/>
        </p:nvSpPr>
        <p:spPr>
          <a:xfrm>
            <a:off x="17655539" y="2388155"/>
            <a:ext cx="6016633" cy="5363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Recovery requires 3 months of normal precipitation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b="1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July all regions were below normal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AD3D6D-7D57-8E8C-AE52-73087EC3477A}"/>
              </a:ext>
            </a:extLst>
          </p:cNvPr>
          <p:cNvSpPr txBox="1"/>
          <p:nvPr/>
        </p:nvSpPr>
        <p:spPr>
          <a:xfrm>
            <a:off x="17624396" y="7628204"/>
            <a:ext cx="6709627" cy="5363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b="1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August 5/7 regions recovered to normal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b="1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</p:txBody>
      </p:sp>
      <p:sp>
        <p:nvSpPr>
          <p:cNvPr id="10" name="Rectangle: Rounded Corners 2">
            <a:extLst>
              <a:ext uri="{FF2B5EF4-FFF2-40B4-BE49-F238E27FC236}">
                <a16:creationId xmlns:a16="http://schemas.microsoft.com/office/drawing/2014/main" id="{DCF64D50-25BE-5036-20C9-D8A9B6F97FFC}"/>
              </a:ext>
            </a:extLst>
          </p:cNvPr>
          <p:cNvSpPr/>
          <p:nvPr/>
        </p:nvSpPr>
        <p:spPr>
          <a:xfrm>
            <a:off x="11690764" y="1988105"/>
            <a:ext cx="2787235" cy="10875109"/>
          </a:xfrm>
          <a:prstGeom prst="roundRect">
            <a:avLst/>
          </a:prstGeom>
          <a:noFill/>
          <a:ln w="730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9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22860000" cy="1046440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6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October MTD Rainfall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80D088-E104-079D-FDF4-88DEC85ACCFF}"/>
              </a:ext>
            </a:extLst>
          </p:cNvPr>
          <p:cNvSpPr txBox="1"/>
          <p:nvPr/>
        </p:nvSpPr>
        <p:spPr>
          <a:xfrm>
            <a:off x="1905000" y="2277363"/>
            <a:ext cx="10287000" cy="137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State of Rhode Island is 1 to 2 inches above normal so far this month (as of October 16</a:t>
            </a:r>
            <a:r>
              <a:rPr lang="en-US" baseline="300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th</a:t>
            </a:r>
            <a:r>
              <a:rPr lang="en-US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)</a:t>
            </a:r>
            <a:endParaRPr lang="en-US" sz="3600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221E8-C390-3F6B-38EB-11EE53884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025529"/>
            <a:ext cx="8458200" cy="8574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0DF9D3-8B15-8B38-4B05-6B3B56B4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4131037"/>
            <a:ext cx="8458200" cy="859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0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84FCC3-A574-003E-FB00-BC4BD7A88396}"/>
              </a:ext>
            </a:extLst>
          </p:cNvPr>
          <p:cNvSpPr txBox="1"/>
          <p:nvPr/>
        </p:nvSpPr>
        <p:spPr>
          <a:xfrm>
            <a:off x="304800" y="182880"/>
            <a:ext cx="5633593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CMI and PDSI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08" y="4114800"/>
            <a:ext cx="7458996" cy="77723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7829" y="4114800"/>
            <a:ext cx="6780952" cy="7628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2852" y="2941983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CMI Index is Normal (valid 10/08/22)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64277" y="2111056"/>
            <a:ext cx="10571923" cy="234765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Gridded PDSI &gt; -2 across the region (experimental)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Regional value from CPC as of 10/8/22: -0.07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No longer meets drought criteria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A26D30-2849-8DF8-0139-CDA76A9562E6}"/>
              </a:ext>
            </a:extLst>
          </p:cNvPr>
          <p:cNvSpPr txBox="1"/>
          <p:nvPr/>
        </p:nvSpPr>
        <p:spPr>
          <a:xfrm>
            <a:off x="1174342" y="1290876"/>
            <a:ext cx="13989458" cy="48701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Crop Moisture Index and Palmer Drought Severity Index</a:t>
            </a:r>
          </a:p>
        </p:txBody>
      </p:sp>
    </p:spTree>
    <p:extLst>
      <p:ext uri="{BB962C8B-B14F-4D97-AF65-F5344CB8AC3E}">
        <p14:creationId xmlns:p14="http://schemas.microsoft.com/office/powerpoint/2010/main" val="12206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5316200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Forecast Through 8 am Monday 10/24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Gill Sans MT" panose="020B0502020104020203" pitchFamily="34" charset="0"/>
              </a:rPr>
              <a:t>No substantial rainfall forecast beyond Tuesday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726A3-AF0A-8C10-DE75-16B159B3D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48" y="2282648"/>
            <a:ext cx="13878951" cy="103708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B10087-C217-C0A4-B42C-2D552240BB99}"/>
              </a:ext>
            </a:extLst>
          </p:cNvPr>
          <p:cNvSpPr txBox="1"/>
          <p:nvPr/>
        </p:nvSpPr>
        <p:spPr>
          <a:xfrm>
            <a:off x="15240000" y="2743200"/>
            <a:ext cx="8229600" cy="949904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571500" indent="-57150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0.5 to 0.75 inches of new rainfall Monday - Tuesday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  <a:p>
            <a:pPr marL="571500" indent="-57150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Trending cooler and drier Wednesday through Friday</a:t>
            </a:r>
          </a:p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endParaRPr lang="en-US" dirty="0">
              <a:latin typeface="Gill Sans MT" panose="020B0502020104020203" pitchFamily="34" charset="0"/>
              <a:ea typeface="Cambria Math" charset="0"/>
              <a:cs typeface="Cambria Math" charset="0"/>
            </a:endParaRPr>
          </a:p>
          <a:p>
            <a:pPr marL="571500" indent="-57150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Warm trend settles in this weekend and carries into early next week</a:t>
            </a:r>
          </a:p>
        </p:txBody>
      </p:sp>
    </p:spTree>
    <p:extLst>
      <p:ext uri="{BB962C8B-B14F-4D97-AF65-F5344CB8AC3E}">
        <p14:creationId xmlns:p14="http://schemas.microsoft.com/office/powerpoint/2010/main" val="263534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0287000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CPC 8-14 Day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1143000"/>
            <a:ext cx="12801600" cy="914400"/>
          </a:xfrm>
          <a:prstGeom prst="rect">
            <a:avLst/>
          </a:prstGeom>
          <a:noFill/>
          <a:ln>
            <a:noFill/>
          </a:ln>
        </p:spPr>
        <p:txBody>
          <a:bodyPr wrap="none" lIns="91425" tIns="45700" rIns="91425" bIns="45700" rtlCol="0" anchor="ctr" anchorCtr="0">
            <a:noAutofit/>
          </a:bodyPr>
          <a:lstStyle/>
          <a:p>
            <a:pPr marL="0" indent="0">
              <a:spcBef>
                <a:spcPts val="560"/>
              </a:spcBef>
              <a:buFont typeface="Arial" panose="020B0604020202020204" pitchFamily="34" charset="0"/>
              <a:buNone/>
            </a:pPr>
            <a:r>
              <a:rPr lang="en-US" sz="3600" dirty="0">
                <a:latin typeface="Gill Sans MT" panose="020B0502020104020203" pitchFamily="34" charset="0"/>
                <a:ea typeface="Cambria Math" charset="0"/>
                <a:cs typeface="Cambria Math" charset="0"/>
              </a:rPr>
              <a:t>October 24-30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CDCAC-EEBA-E9D0-A9D9-B3996568B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17520"/>
            <a:ext cx="23230231" cy="909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6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"/>
            <a:ext cx="12801600" cy="110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0" rIns="0" bIns="0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CPC Outlook for Sep/Oct/Nov</a:t>
            </a:r>
          </a:p>
        </p:txBody>
      </p:sp>
      <p:sp>
        <p:nvSpPr>
          <p:cNvPr id="5" name="Subheader"/>
          <p:cNvSpPr/>
          <p:nvPr/>
        </p:nvSpPr>
        <p:spPr>
          <a:xfrm>
            <a:off x="944880" y="1280160"/>
            <a:ext cx="14218920" cy="646331"/>
          </a:xfrm>
          <a:prstGeom prst="rect">
            <a:avLst/>
          </a:prstGeom>
        </p:spPr>
        <p:txBody>
          <a:bodyPr wrap="square" lIns="365760">
            <a:spAutoFit/>
          </a:bodyPr>
          <a:lstStyle/>
          <a:p>
            <a:pPr algn="l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Gill Sans MT" panose="020B0502020104020203" pitchFamily="34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743200"/>
            <a:ext cx="23361933" cy="90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73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NonTropical_Templates">
  <a:themeElements>
    <a:clrScheme name="Custom 1">
      <a:dk1>
        <a:srgbClr val="000000"/>
      </a:dk1>
      <a:lt1>
        <a:srgbClr val="FFFFFF"/>
      </a:lt1>
      <a:dk2>
        <a:srgbClr val="314763"/>
      </a:dk2>
      <a:lt2>
        <a:srgbClr val="D9D9D9"/>
      </a:lt2>
      <a:accent1>
        <a:srgbClr val="5175A5"/>
      </a:accent1>
      <a:accent2>
        <a:srgbClr val="D8BE91"/>
      </a:accent2>
      <a:accent3>
        <a:srgbClr val="799BC0"/>
      </a:accent3>
      <a:accent4>
        <a:srgbClr val="59412E"/>
      </a:accent4>
      <a:accent5>
        <a:srgbClr val="567B7C"/>
      </a:accent5>
      <a:accent6>
        <a:srgbClr val="8B7650"/>
      </a:accent6>
      <a:hlink>
        <a:srgbClr val="0000BF"/>
      </a:hlink>
      <a:folHlink>
        <a:srgbClr val="5F00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lIns="91425" tIns="45700" rIns="91425" bIns="45700" anchor="ctr" anchorCtr="0">
        <a:noAutofit/>
      </a:bodyPr>
      <a:lstStyle>
        <a:defPPr marL="0" indent="0">
          <a:spcBef>
            <a:spcPts val="560"/>
          </a:spcBef>
          <a:buFont typeface="Arial" panose="020B0604020202020204" pitchFamily="34" charset="0"/>
          <a:buNone/>
          <a:defRPr sz="3600" dirty="0" smtClean="0">
            <a:latin typeface="Gill Sans MT" panose="020B0502020104020203" pitchFamily="34" charset="0"/>
            <a:ea typeface="Cambria Math" charset="0"/>
            <a:cs typeface="Cambria Math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NonTropical_Templates</Template>
  <TotalTime>19369</TotalTime>
  <Words>400</Words>
  <Application>Microsoft Office PowerPoint</Application>
  <PresentationFormat>Custom</PresentationFormat>
  <Paragraphs>74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</vt:lpstr>
      <vt:lpstr>Gill Sans MT</vt:lpstr>
      <vt:lpstr>NonTropical_Templates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SR-S-SMS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Ulrich</dc:creator>
  <cp:lastModifiedBy>Stagnitta, Timothy (DOA)</cp:lastModifiedBy>
  <cp:revision>1092</cp:revision>
  <cp:lastPrinted>2019-06-04T13:39:28Z</cp:lastPrinted>
  <dcterms:created xsi:type="dcterms:W3CDTF">2015-10-06T03:37:06Z</dcterms:created>
  <dcterms:modified xsi:type="dcterms:W3CDTF">2022-10-17T19:16:13Z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Matthew_Briefing_100116_530PM</vt:lpwstr>
  </property>
  <property fmtid="{D5CDD505-2E9C-101B-9397-08002B2CF9AE}" pid="4" name="ArticulateGUID">
    <vt:lpwstr>C0FF767B-3AE3-4FCC-9059-70FEE146BE82</vt:lpwstr>
  </property>
  <property fmtid="{D5CDD505-2E9C-101B-9397-08002B2CF9AE}" pid="5" name="ArticulateProjectFull">
    <vt:lpwstr>Z:\DSS\Tropical_EM_Briefings\Matthew_2016\Matthew_Briefing_100616_6AM.ppta</vt:lpwstr>
  </property>
</Properties>
</file>